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0"/>
  </p:notesMasterIdLst>
  <p:sldIdLst>
    <p:sldId id="256" r:id="rId5"/>
    <p:sldId id="262" r:id="rId6"/>
    <p:sldId id="263" r:id="rId7"/>
    <p:sldId id="264" r:id="rId8"/>
    <p:sldId id="265" r:id="rId9"/>
    <p:sldId id="266" r:id="rId10"/>
    <p:sldId id="267" r:id="rId11"/>
    <p:sldId id="268" r:id="rId12"/>
    <p:sldId id="275"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4" autoAdjust="0"/>
    <p:restoredTop sz="94660"/>
  </p:normalViewPr>
  <p:slideViewPr>
    <p:cSldViewPr snapToGrid="0">
      <p:cViewPr varScale="1">
        <p:scale>
          <a:sx n="88" d="100"/>
          <a:sy n="88" d="100"/>
        </p:scale>
        <p:origin x="35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6E302-901B-4EC5-8063-F4475DEAA8C8}" type="datetimeFigureOut">
              <a:rPr lang="en-US" smtClean="0"/>
              <a:t>6/14/2022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B3765-1535-41FB-A927-AAD2D1E85382}" type="slidenum">
              <a:rPr lang="en-US" smtClean="0"/>
              <a:t>‹#›</a:t>
            </a:fld>
            <a:endParaRPr lang="en-US"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6/14/2022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6/14/2022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6/14/2022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6/14/2022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6/14/2022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6/14/2022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6/14/2022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3">
            <a:alphaModFix amt="41000"/>
          </a:blip>
          <a:srcRect l="9091" t="3462" b="19929"/>
          <a:stretch/>
        </p:blipFill>
        <p:spPr>
          <a:xfrm>
            <a:off x="20" y="1"/>
            <a:ext cx="12191980" cy="6858000"/>
          </a:xfrm>
          <a:prstGeom prst="rect">
            <a:avLst/>
          </a:prstGeom>
        </p:spPr>
      </p:pic>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2209799" y="3694375"/>
            <a:ext cx="9144000" cy="754025"/>
          </a:xfrm>
        </p:spPr>
        <p:txBody>
          <a:bodyPr>
            <a:normAutofit/>
          </a:bodyPr>
          <a:lstStyle/>
          <a:p>
            <a:r>
              <a:rPr lang="en-US" dirty="0"/>
              <a:t>Tom  Lewis dinghy project 2022 </a:t>
            </a:r>
          </a:p>
        </p:txBody>
      </p:sp>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2209800" y="4464028"/>
            <a:ext cx="9144000" cy="1641490"/>
          </a:xfrm>
        </p:spPr>
        <p:txBody>
          <a:bodyPr>
            <a:normAutofit/>
          </a:bodyPr>
          <a:lstStyle/>
          <a:p>
            <a:r>
              <a:rPr lang="en-US" dirty="0"/>
              <a:t>Dinghy restoration </a:t>
            </a:r>
          </a:p>
        </p:txBody>
      </p:sp>
    </p:spTree>
    <p:extLst>
      <p:ext uri="{BB962C8B-B14F-4D97-AF65-F5344CB8AC3E}">
        <p14:creationId xmlns:p14="http://schemas.microsoft.com/office/powerpoint/2010/main" val="35497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F994F-A271-49F6-A013-500A2174A599}"/>
              </a:ext>
            </a:extLst>
          </p:cNvPr>
          <p:cNvSpPr>
            <a:spLocks noGrp="1"/>
          </p:cNvSpPr>
          <p:nvPr>
            <p:ph type="title"/>
          </p:nvPr>
        </p:nvSpPr>
        <p:spPr/>
        <p:txBody>
          <a:bodyPr>
            <a:normAutofit fontScale="90000"/>
          </a:bodyPr>
          <a:lstStyle/>
          <a:p>
            <a:r>
              <a:rPr lang="en-GB" dirty="0"/>
              <a:t>Interior work and Final coats of paint using the roll and tip technique</a:t>
            </a:r>
          </a:p>
        </p:txBody>
      </p:sp>
      <p:sp>
        <p:nvSpPr>
          <p:cNvPr id="3" name="Content Placeholder 2">
            <a:extLst>
              <a:ext uri="{FF2B5EF4-FFF2-40B4-BE49-F238E27FC236}">
                <a16:creationId xmlns:a16="http://schemas.microsoft.com/office/drawing/2014/main" id="{B8FCCFDC-8F51-4697-91DC-DC45EA393A1E}"/>
              </a:ext>
            </a:extLst>
          </p:cNvPr>
          <p:cNvSpPr>
            <a:spLocks noGrp="1"/>
          </p:cNvSpPr>
          <p:nvPr>
            <p:ph idx="1"/>
          </p:nvPr>
        </p:nvSpPr>
        <p:spPr/>
        <p:txBody>
          <a:bodyPr>
            <a:normAutofit fontScale="70000" lnSpcReduction="20000"/>
          </a:bodyPr>
          <a:lstStyle/>
          <a:p>
            <a:r>
              <a:rPr lang="en-GB" dirty="0"/>
              <a:t>interior</a:t>
            </a:r>
          </a:p>
          <a:p>
            <a:endParaRPr lang="en-GB" dirty="0"/>
          </a:p>
          <a:p>
            <a:r>
              <a:rPr lang="en-GB" dirty="0"/>
              <a:t>To start the interior work I began with a heavy sand to feather in and remove any loose paint. This helps when it comes to applying paint so that you get a good bond. I decided to apply white gel coat as I thought this would be the best solution for the interior of my project and would ensure a durable and a finish I would be happy with.</a:t>
            </a:r>
          </a:p>
          <a:p>
            <a:r>
              <a:rPr lang="en-GB" dirty="0"/>
              <a:t>I also applied black gel coat on the rub rail which gave an appealing finish I was happy with.	</a:t>
            </a:r>
          </a:p>
          <a:p>
            <a:endParaRPr lang="en-GB" dirty="0"/>
          </a:p>
          <a:p>
            <a:r>
              <a:rPr lang="en-GB" dirty="0"/>
              <a:t>Exterior </a:t>
            </a:r>
          </a:p>
          <a:p>
            <a:endParaRPr lang="en-GB" dirty="0"/>
          </a:p>
          <a:p>
            <a:r>
              <a:rPr lang="en-GB" dirty="0"/>
              <a:t>Prior to painting I had no experience with the roll and tip technique so I was eager to start painting. My work colleague helped apply the first coat of paint so that </a:t>
            </a:r>
            <a:r>
              <a:rPr lang="en-GB" dirty="0" err="1"/>
              <a:t>i</a:t>
            </a:r>
            <a:r>
              <a:rPr lang="en-GB" dirty="0"/>
              <a:t> had a better understanding of how to successfully apply the paint which I was thankful for. I then applied a further two coats of single pack paint with no assistance. </a:t>
            </a:r>
          </a:p>
        </p:txBody>
      </p:sp>
    </p:spTree>
    <p:extLst>
      <p:ext uri="{BB962C8B-B14F-4D97-AF65-F5344CB8AC3E}">
        <p14:creationId xmlns:p14="http://schemas.microsoft.com/office/powerpoint/2010/main" val="3031503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4D5414FC-3FA6-4A6C-B973-E468F100C33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5400000">
            <a:off x="923216" y="1564986"/>
            <a:ext cx="4970702" cy="3728026"/>
          </a:xfrm>
          <a:prstGeom prst="rect">
            <a:avLst/>
          </a:prstGeom>
          <a:noFill/>
          <a:ln w="190500" cap="flat" cmpd="thinThick">
            <a:solidFill>
              <a:srgbClr val="FFFFFF"/>
            </a:solidFill>
            <a:prstDash val="solid"/>
            <a:round/>
          </a:ln>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91FBE861-8790-413E-B4D1-0872B877343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5400000">
            <a:off x="6298080" y="1564986"/>
            <a:ext cx="4970702" cy="3728026"/>
          </a:xfrm>
          <a:prstGeom prst="rect">
            <a:avLst/>
          </a:prstGeom>
          <a:noFill/>
          <a:ln w="190500" cap="flat" cmpd="thinThick">
            <a:solidFill>
              <a:srgbClr val="FFFFFF"/>
            </a:solidFill>
            <a:prstDash val="solid"/>
            <a:rou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412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0782-22AC-4E67-B1B0-8F15F7BCEBEE}"/>
              </a:ext>
            </a:extLst>
          </p:cNvPr>
          <p:cNvSpPr>
            <a:spLocks noGrp="1"/>
          </p:cNvSpPr>
          <p:nvPr>
            <p:ph type="title"/>
          </p:nvPr>
        </p:nvSpPr>
        <p:spPr/>
        <p:txBody>
          <a:bodyPr>
            <a:normAutofit/>
          </a:bodyPr>
          <a:lstStyle/>
          <a:p>
            <a:r>
              <a:rPr lang="en-GB" dirty="0"/>
              <a:t>Woodwork and antifoul </a:t>
            </a:r>
          </a:p>
        </p:txBody>
      </p:sp>
      <p:sp>
        <p:nvSpPr>
          <p:cNvPr id="3" name="Content Placeholder 2">
            <a:extLst>
              <a:ext uri="{FF2B5EF4-FFF2-40B4-BE49-F238E27FC236}">
                <a16:creationId xmlns:a16="http://schemas.microsoft.com/office/drawing/2014/main" id="{289D45EC-AB0F-43DA-B7B3-6BC99747D25C}"/>
              </a:ext>
            </a:extLst>
          </p:cNvPr>
          <p:cNvSpPr>
            <a:spLocks noGrp="1"/>
          </p:cNvSpPr>
          <p:nvPr>
            <p:ph idx="1"/>
          </p:nvPr>
        </p:nvSpPr>
        <p:spPr/>
        <p:txBody>
          <a:bodyPr>
            <a:normAutofit lnSpcReduction="10000"/>
          </a:bodyPr>
          <a:lstStyle/>
          <a:p>
            <a:r>
              <a:rPr lang="en-GB" dirty="0"/>
              <a:t>With help from my work colleague we began the woodwork which was wooden slats that added reinforcement on the hull to protect the antifoul and fibre glass we used the old slats as a template for our new slats and began measuring and cutting of our woodwork which we decided to use iroko. We then countersunk and pilot holed so that the new screws for the woodwork could be screwed in with no problems. I ensured I applied sealant to prevent corrosion on the screws and rotting of the wood. Woodwork is an area </a:t>
            </a:r>
            <a:r>
              <a:rPr lang="en-GB" dirty="0" err="1"/>
              <a:t>i</a:t>
            </a:r>
            <a:r>
              <a:rPr lang="en-GB" dirty="0"/>
              <a:t> have a lot to improve on. Woodwork takes a lot of time and experience to master.</a:t>
            </a:r>
          </a:p>
          <a:p>
            <a:r>
              <a:rPr lang="en-GB" dirty="0"/>
              <a:t>before I fitted the woodwork I applied two final coats of antifoul on the hull for added protection against sea life.</a:t>
            </a:r>
          </a:p>
        </p:txBody>
      </p:sp>
    </p:spTree>
    <p:extLst>
      <p:ext uri="{BB962C8B-B14F-4D97-AF65-F5344CB8AC3E}">
        <p14:creationId xmlns:p14="http://schemas.microsoft.com/office/powerpoint/2010/main" val="1132513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8" name="Picture 4">
            <a:extLst>
              <a:ext uri="{FF2B5EF4-FFF2-40B4-BE49-F238E27FC236}">
                <a16:creationId xmlns:a16="http://schemas.microsoft.com/office/drawing/2014/main" id="{5B1A9C96-BE36-49D7-B4B2-4E2F38EDA1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936" b="-2"/>
          <a:stretch/>
        </p:blipFill>
        <p:spPr bwMode="auto">
          <a:xfrm>
            <a:off x="-1" y="10"/>
            <a:ext cx="737005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AA54580B-7519-4B09-995A-421C4388FE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3542"/>
          <a:stretch/>
        </p:blipFill>
        <p:spPr bwMode="auto">
          <a:xfrm>
            <a:off x="7534656" y="1"/>
            <a:ext cx="4657344" cy="334670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5E6B354A-2D86-40A9-8D99-97A4919AB8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5134"/>
          <a:stretch/>
        </p:blipFill>
        <p:spPr bwMode="auto">
          <a:xfrm>
            <a:off x="7534654" y="3511296"/>
            <a:ext cx="4657346" cy="334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901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79D0-51EA-4CE7-BC30-B564D503054D}"/>
              </a:ext>
            </a:extLst>
          </p:cNvPr>
          <p:cNvSpPr>
            <a:spLocks noGrp="1"/>
          </p:cNvSpPr>
          <p:nvPr>
            <p:ph type="title"/>
          </p:nvPr>
        </p:nvSpPr>
        <p:spPr/>
        <p:txBody>
          <a:bodyPr/>
          <a:lstStyle/>
          <a:p>
            <a:r>
              <a:rPr lang="en-GB" dirty="0"/>
              <a:t>Final interior detailing (flow coat)</a:t>
            </a:r>
          </a:p>
        </p:txBody>
      </p:sp>
      <p:sp>
        <p:nvSpPr>
          <p:cNvPr id="3" name="Content Placeholder 2">
            <a:extLst>
              <a:ext uri="{FF2B5EF4-FFF2-40B4-BE49-F238E27FC236}">
                <a16:creationId xmlns:a16="http://schemas.microsoft.com/office/drawing/2014/main" id="{FE07FED3-F371-4631-B775-2764E78D967B}"/>
              </a:ext>
            </a:extLst>
          </p:cNvPr>
          <p:cNvSpPr>
            <a:spLocks noGrp="1"/>
          </p:cNvSpPr>
          <p:nvPr>
            <p:ph idx="1"/>
          </p:nvPr>
        </p:nvSpPr>
        <p:spPr/>
        <p:txBody>
          <a:bodyPr/>
          <a:lstStyle/>
          <a:p>
            <a:r>
              <a:rPr lang="en-GB" dirty="0"/>
              <a:t>I applied a final coat of flow coat to enhance the appearance which then gave a more appealing look. Masking up was a small issue I had to overcome because it needed to be a nice and accurate tape line to match the curve of the interior. </a:t>
            </a:r>
          </a:p>
        </p:txBody>
      </p:sp>
      <p:pic>
        <p:nvPicPr>
          <p:cNvPr id="9218" name="Picture 2">
            <a:extLst>
              <a:ext uri="{FF2B5EF4-FFF2-40B4-BE49-F238E27FC236}">
                <a16:creationId xmlns:a16="http://schemas.microsoft.com/office/drawing/2014/main" id="{E016EB71-3CB0-48E2-9340-4A401B6E9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908425"/>
            <a:ext cx="2857500" cy="240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81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44" name="Picture 4" descr="Image preview">
            <a:extLst>
              <a:ext uri="{FF2B5EF4-FFF2-40B4-BE49-F238E27FC236}">
                <a16:creationId xmlns:a16="http://schemas.microsoft.com/office/drawing/2014/main" id="{5606AF3C-B013-45FC-A222-3CD6F165B4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935" r="6853" b="3"/>
          <a:stretch/>
        </p:blipFill>
        <p:spPr bwMode="auto">
          <a:xfrm rot="5400000">
            <a:off x="8566322" y="-717722"/>
            <a:ext cx="2907956"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9B774267-C4A9-4CC5-B478-3FA0A1545C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514" r="2" b="8132"/>
          <a:stretch/>
        </p:blipFill>
        <p:spPr bwMode="auto">
          <a:xfrm>
            <a:off x="7848600" y="2907956"/>
            <a:ext cx="4343400" cy="3950043"/>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252" name="Rectangle 74">
            <a:extLst>
              <a:ext uri="{FF2B5EF4-FFF2-40B4-BE49-F238E27FC236}">
                <a16:creationId xmlns:a16="http://schemas.microsoft.com/office/drawing/2014/main" id="{F7F9F02B-DB04-4B60-859E-78BED6F401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486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AC8836-7C81-4672-A701-1ABA7C17CA98}"/>
              </a:ext>
            </a:extLst>
          </p:cNvPr>
          <p:cNvSpPr>
            <a:spLocks noGrp="1"/>
          </p:cNvSpPr>
          <p:nvPr>
            <p:ph type="title"/>
          </p:nvPr>
        </p:nvSpPr>
        <p:spPr>
          <a:xfrm>
            <a:off x="838200" y="365125"/>
            <a:ext cx="6662057" cy="1325563"/>
          </a:xfrm>
        </p:spPr>
        <p:txBody>
          <a:bodyPr>
            <a:normAutofit/>
          </a:bodyPr>
          <a:lstStyle/>
          <a:p>
            <a:r>
              <a:rPr lang="en-GB" sz="4200" dirty="0"/>
              <a:t>Re-assembly of all fittings and final snags </a:t>
            </a:r>
          </a:p>
        </p:txBody>
      </p:sp>
      <p:sp>
        <p:nvSpPr>
          <p:cNvPr id="10248" name="Content Placeholder 10247">
            <a:extLst>
              <a:ext uri="{FF2B5EF4-FFF2-40B4-BE49-F238E27FC236}">
                <a16:creationId xmlns:a16="http://schemas.microsoft.com/office/drawing/2014/main" id="{C637B5BC-D976-EDFE-0BEC-D06ECC170133}"/>
              </a:ext>
            </a:extLst>
          </p:cNvPr>
          <p:cNvSpPr>
            <a:spLocks noGrp="1"/>
          </p:cNvSpPr>
          <p:nvPr>
            <p:ph idx="1"/>
          </p:nvPr>
        </p:nvSpPr>
        <p:spPr>
          <a:xfrm>
            <a:off x="1120000" y="1825625"/>
            <a:ext cx="6184314" cy="4351338"/>
          </a:xfrm>
        </p:spPr>
        <p:txBody>
          <a:bodyPr>
            <a:normAutofit/>
          </a:bodyPr>
          <a:lstStyle/>
          <a:p>
            <a:r>
              <a:rPr lang="en-US" dirty="0"/>
              <a:t>Once all the repairs where done I ensured all the fastenings where sealed and everything was put back on the dinghy in the correct manor.</a:t>
            </a:r>
          </a:p>
          <a:p>
            <a:r>
              <a:rPr lang="en-US" dirty="0"/>
              <a:t>My </a:t>
            </a:r>
            <a:r>
              <a:rPr lang="en-US" dirty="0" smtClean="0"/>
              <a:t>employer </a:t>
            </a:r>
            <a:r>
              <a:rPr lang="en-US" dirty="0"/>
              <a:t>was extremely happy with the outcome of my project and was full of praise.</a:t>
            </a:r>
          </a:p>
        </p:txBody>
      </p:sp>
    </p:spTree>
    <p:extLst>
      <p:ext uri="{BB962C8B-B14F-4D97-AF65-F5344CB8AC3E}">
        <p14:creationId xmlns:p14="http://schemas.microsoft.com/office/powerpoint/2010/main" val="1885721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3">
            <a:alphaModFix amt="25000"/>
          </a:blip>
          <a:srcRect b="15730"/>
          <a:stretch/>
        </p:blipFill>
        <p:spPr>
          <a:xfrm>
            <a:off x="20" y="1"/>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r>
              <a:rPr lang="en-US" dirty="0"/>
              <a:t>Introduction</a:t>
            </a:r>
          </a:p>
        </p:txBody>
      </p:sp>
      <p:sp>
        <p:nvSpPr>
          <p:cNvPr id="5" name="Content Placeholder 4">
            <a:extLst>
              <a:ext uri="{FF2B5EF4-FFF2-40B4-BE49-F238E27FC236}">
                <a16:creationId xmlns:a16="http://schemas.microsoft.com/office/drawing/2014/main" id="{D2A29FA6-5E2C-4DE9-8EDE-A368DB01E525}"/>
              </a:ext>
            </a:extLst>
          </p:cNvPr>
          <p:cNvSpPr>
            <a:spLocks noGrp="1"/>
          </p:cNvSpPr>
          <p:nvPr>
            <p:ph idx="1"/>
          </p:nvPr>
        </p:nvSpPr>
        <p:spPr/>
        <p:txBody>
          <a:bodyPr/>
          <a:lstStyle/>
          <a:p>
            <a:pPr marL="0" indent="0">
              <a:buNone/>
            </a:pPr>
            <a:r>
              <a:rPr lang="en-GB" dirty="0"/>
              <a:t>This is a PowerPoint to show my recently completed project that I am proud to share with you. I enjoyed every step of the project and overcame many obstacles that became apparent to me through my experience. I feel like I took great amounts of pride during my dinghy restoration and I am extremely happy to be sharing my work with you.</a:t>
            </a:r>
          </a:p>
        </p:txBody>
      </p:sp>
    </p:spTree>
    <p:extLst>
      <p:ext uri="{BB962C8B-B14F-4D97-AF65-F5344CB8AC3E}">
        <p14:creationId xmlns:p14="http://schemas.microsoft.com/office/powerpoint/2010/main" val="2692957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B6717-B2EA-447C-AE0B-7AD2DEBFFCF0}"/>
              </a:ext>
            </a:extLst>
          </p:cNvPr>
          <p:cNvSpPr>
            <a:spLocks noGrp="1"/>
          </p:cNvSpPr>
          <p:nvPr>
            <p:ph type="title"/>
          </p:nvPr>
        </p:nvSpPr>
        <p:spPr/>
        <p:txBody>
          <a:bodyPr/>
          <a:lstStyle/>
          <a:p>
            <a:r>
              <a:rPr lang="en-GB" dirty="0"/>
              <a:t>First Insights</a:t>
            </a:r>
          </a:p>
        </p:txBody>
      </p:sp>
      <p:sp>
        <p:nvSpPr>
          <p:cNvPr id="3" name="Content Placeholder 2">
            <a:extLst>
              <a:ext uri="{FF2B5EF4-FFF2-40B4-BE49-F238E27FC236}">
                <a16:creationId xmlns:a16="http://schemas.microsoft.com/office/drawing/2014/main" id="{C37DB996-2B44-43D0-BBBF-9C5DD9990FBD}"/>
              </a:ext>
            </a:extLst>
          </p:cNvPr>
          <p:cNvSpPr>
            <a:spLocks noGrp="1"/>
          </p:cNvSpPr>
          <p:nvPr>
            <p:ph idx="1"/>
          </p:nvPr>
        </p:nvSpPr>
        <p:spPr/>
        <p:txBody>
          <a:bodyPr/>
          <a:lstStyle/>
          <a:p>
            <a:r>
              <a:rPr lang="en-GB" dirty="0"/>
              <a:t>This was the dinghy that my </a:t>
            </a:r>
            <a:r>
              <a:rPr lang="en-GB" dirty="0" smtClean="0"/>
              <a:t>employer </a:t>
            </a:r>
            <a:r>
              <a:rPr lang="en-GB" dirty="0"/>
              <a:t>wanted me to restore because he felt like it would be a great learning curve and a perfect project to widen my skill set and to learn different techniques that I may not have had the opportunity to explore. </a:t>
            </a:r>
          </a:p>
          <a:p>
            <a:endParaRPr lang="en-GB" dirty="0"/>
          </a:p>
          <a:p>
            <a:endParaRPr lang="en-GB" dirty="0"/>
          </a:p>
          <a:p>
            <a:pPr marL="0" indent="0">
              <a:buNone/>
            </a:pPr>
            <a:endParaRPr lang="en-GB" dirty="0"/>
          </a:p>
        </p:txBody>
      </p:sp>
    </p:spTree>
    <p:extLst>
      <p:ext uri="{BB962C8B-B14F-4D97-AF65-F5344CB8AC3E}">
        <p14:creationId xmlns:p14="http://schemas.microsoft.com/office/powerpoint/2010/main" val="2072963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9A72E43A-2FC3-43A9-8E8E-0BF749E66E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a:extLst>
              <a:ext uri="{FF2B5EF4-FFF2-40B4-BE49-F238E27FC236}">
                <a16:creationId xmlns:a16="http://schemas.microsoft.com/office/drawing/2014/main" id="{585CBC69-FA1E-41E2-9410-9E715D9912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068" r="-2" b="30777"/>
          <a:stretch/>
        </p:blipFill>
        <p:spPr bwMode="auto">
          <a:xfrm>
            <a:off x="20" y="10"/>
            <a:ext cx="4003019" cy="33888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4339E09-C61C-4B68-ADD6-C07070C1DA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670" b="11190"/>
          <a:stretch/>
        </p:blipFill>
        <p:spPr bwMode="auto">
          <a:xfrm>
            <a:off x="20" y="3469102"/>
            <a:ext cx="4003019" cy="33888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E150B0A-D83A-43BF-8136-75A1ED6583A1}"/>
              </a:ext>
            </a:extLst>
          </p:cNvPr>
          <p:cNvPicPr>
            <a:picLocks noChangeAspect="1"/>
          </p:cNvPicPr>
          <p:nvPr/>
        </p:nvPicPr>
        <p:blipFill rotWithShape="1">
          <a:blip r:embed="rId4"/>
          <a:srcRect t="14348" b="6634"/>
          <a:stretch/>
        </p:blipFill>
        <p:spPr>
          <a:xfrm>
            <a:off x="4094479" y="10"/>
            <a:ext cx="4014047" cy="6857990"/>
          </a:xfrm>
          <a:prstGeom prst="rect">
            <a:avLst/>
          </a:prstGeom>
        </p:spPr>
      </p:pic>
      <p:pic>
        <p:nvPicPr>
          <p:cNvPr id="2056" name="Picture 8">
            <a:extLst>
              <a:ext uri="{FF2B5EF4-FFF2-40B4-BE49-F238E27FC236}">
                <a16:creationId xmlns:a16="http://schemas.microsoft.com/office/drawing/2014/main" id="{2148740B-226D-4F6A-8E20-2588A84DFC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201" r="2" b="28710"/>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682F39C-6CD1-4CE8-8AF0-91047CDAAD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799" r="-1" b="27938"/>
          <a:stretch/>
        </p:blipFill>
        <p:spPr bwMode="auto">
          <a:xfrm>
            <a:off x="8199966" y="3469102"/>
            <a:ext cx="3992034" cy="338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859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0DCA0-D253-4FAE-B219-0C05EA164A11}"/>
              </a:ext>
            </a:extLst>
          </p:cNvPr>
          <p:cNvSpPr>
            <a:spLocks noGrp="1"/>
          </p:cNvSpPr>
          <p:nvPr>
            <p:ph type="title"/>
          </p:nvPr>
        </p:nvSpPr>
        <p:spPr/>
        <p:txBody>
          <a:bodyPr/>
          <a:lstStyle/>
          <a:p>
            <a:r>
              <a:rPr lang="en-GB" dirty="0"/>
              <a:t> Stepping stones</a:t>
            </a:r>
          </a:p>
        </p:txBody>
      </p:sp>
      <p:sp>
        <p:nvSpPr>
          <p:cNvPr id="3" name="Content Placeholder 2">
            <a:extLst>
              <a:ext uri="{FF2B5EF4-FFF2-40B4-BE49-F238E27FC236}">
                <a16:creationId xmlns:a16="http://schemas.microsoft.com/office/drawing/2014/main" id="{CD94F0A1-C705-4600-BD93-A01EFB530A74}"/>
              </a:ext>
            </a:extLst>
          </p:cNvPr>
          <p:cNvSpPr>
            <a:spLocks noGrp="1"/>
          </p:cNvSpPr>
          <p:nvPr>
            <p:ph idx="1"/>
          </p:nvPr>
        </p:nvSpPr>
        <p:spPr/>
        <p:txBody>
          <a:bodyPr/>
          <a:lstStyle/>
          <a:p>
            <a:r>
              <a:rPr lang="en-GB" dirty="0"/>
              <a:t> the first step of my project was to dismantle all fittings in the interior of the dinghy so that work could be done with efficiency along with a complete fresh start to start off with.  After that I began removing all the antifoul from the hull this needed to be done as the paintwork needed a complete refurbishment due to </a:t>
            </a:r>
            <a:r>
              <a:rPr lang="en-GB" dirty="0" smtClean="0"/>
              <a:t>neglect </a:t>
            </a:r>
            <a:r>
              <a:rPr lang="en-GB" dirty="0"/>
              <a:t>and poor maintenance. I began the sanding process with vigour. Once sanded and cleaned up I applied my first coat of paint which was an epoxy paint. I then applied an underwater primer once the epoxy had fully cured for added protection and durability.</a:t>
            </a:r>
          </a:p>
        </p:txBody>
      </p:sp>
    </p:spTree>
    <p:extLst>
      <p:ext uri="{BB962C8B-B14F-4D97-AF65-F5344CB8AC3E}">
        <p14:creationId xmlns:p14="http://schemas.microsoft.com/office/powerpoint/2010/main" val="88868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0F1CBCD5-D729-46EB-8E1A-DCAE752152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42869" y="1702040"/>
            <a:ext cx="4731397" cy="3453919"/>
          </a:xfrm>
          <a:prstGeom prst="rect">
            <a:avLst/>
          </a:prstGeom>
          <a:noFill/>
          <a:ln w="190500" cap="flat" cmpd="thinThick">
            <a:solidFill>
              <a:srgbClr val="FFFFFF"/>
            </a:solidFill>
            <a:prstDash val="solid"/>
            <a:round/>
          </a:ln>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BB79DD72-DCAF-4864-BE8E-3BB857109F3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17733" y="1702040"/>
            <a:ext cx="4731397" cy="3453919"/>
          </a:xfrm>
          <a:prstGeom prst="rect">
            <a:avLst/>
          </a:prstGeom>
          <a:noFill/>
          <a:ln w="190500" cap="flat" cmpd="thinThick">
            <a:solidFill>
              <a:srgbClr val="FFFFFF"/>
            </a:solidFill>
            <a:prstDash val="solid"/>
            <a:rou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057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8E33-0E5C-4992-A587-7905899EF385}"/>
              </a:ext>
            </a:extLst>
          </p:cNvPr>
          <p:cNvSpPr>
            <a:spLocks noGrp="1"/>
          </p:cNvSpPr>
          <p:nvPr>
            <p:ph type="title"/>
          </p:nvPr>
        </p:nvSpPr>
        <p:spPr/>
        <p:txBody>
          <a:bodyPr/>
          <a:lstStyle/>
          <a:p>
            <a:r>
              <a:rPr lang="en-GB" dirty="0"/>
              <a:t>Next steps</a:t>
            </a:r>
          </a:p>
        </p:txBody>
      </p:sp>
      <p:sp>
        <p:nvSpPr>
          <p:cNvPr id="3" name="Content Placeholder 2">
            <a:extLst>
              <a:ext uri="{FF2B5EF4-FFF2-40B4-BE49-F238E27FC236}">
                <a16:creationId xmlns:a16="http://schemas.microsoft.com/office/drawing/2014/main" id="{7B0FE178-D5A2-4C93-8F87-53A6809E4831}"/>
              </a:ext>
            </a:extLst>
          </p:cNvPr>
          <p:cNvSpPr>
            <a:spLocks noGrp="1"/>
          </p:cNvSpPr>
          <p:nvPr>
            <p:ph idx="1"/>
          </p:nvPr>
        </p:nvSpPr>
        <p:spPr/>
        <p:txBody>
          <a:bodyPr>
            <a:normAutofit/>
          </a:bodyPr>
          <a:lstStyle/>
          <a:p>
            <a:r>
              <a:rPr lang="en-GB" dirty="0"/>
              <a:t>The next step I began was the paintwork on the outer hull which  was also in bad shape. Once the sanding was completed I applied epoxy filler in all the cracks, scratches and dips so that once painted it would have a nice tidy finish and to the correct standard that I am expected of. I then sanded the filler and applied three coats of build primer. Once the primer had cured I used a blacking technique which helps when sanding build coat to avoid fish eyes in the paintwork. if the sanding of the build coat is done poorly it shows on the last coat of paint so preparation is key.</a:t>
            </a:r>
          </a:p>
          <a:p>
            <a:endParaRPr lang="en-GB" dirty="0"/>
          </a:p>
        </p:txBody>
      </p:sp>
    </p:spTree>
    <p:extLst>
      <p:ext uri="{BB962C8B-B14F-4D97-AF65-F5344CB8AC3E}">
        <p14:creationId xmlns:p14="http://schemas.microsoft.com/office/powerpoint/2010/main" val="2159320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928436F9-B595-441D-B753-8E8858DC73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42869" y="1595584"/>
            <a:ext cx="4731397" cy="3666832"/>
          </a:xfrm>
          <a:prstGeom prst="rect">
            <a:avLst/>
          </a:prstGeom>
          <a:noFill/>
          <a:ln w="190500" cap="flat" cmpd="thinThick">
            <a:solidFill>
              <a:srgbClr val="FFFFFF"/>
            </a:solidFill>
            <a:prstDash val="solid"/>
            <a:round/>
          </a:ln>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D2F8EEE9-E8F6-45E8-8DA4-D75CC3F5399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17733" y="1648812"/>
            <a:ext cx="4731397" cy="3560376"/>
          </a:xfrm>
          <a:prstGeom prst="rect">
            <a:avLst/>
          </a:prstGeom>
          <a:noFill/>
          <a:ln w="190500" cap="flat" cmpd="thinThick">
            <a:solidFill>
              <a:srgbClr val="FFFFFF"/>
            </a:solidFill>
            <a:prstDash val="solid"/>
            <a:rou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E598BD-FF48-4748-856E-5AF845A21097}"/>
              </a:ext>
            </a:extLst>
          </p:cNvPr>
          <p:cNvSpPr txBox="1"/>
          <p:nvPr/>
        </p:nvSpPr>
        <p:spPr>
          <a:xfrm flipH="1">
            <a:off x="1453056" y="708376"/>
            <a:ext cx="3911019" cy="369332"/>
          </a:xfrm>
          <a:prstGeom prst="rect">
            <a:avLst/>
          </a:prstGeom>
          <a:noFill/>
        </p:spPr>
        <p:txBody>
          <a:bodyPr wrap="square" rtlCol="0">
            <a:spAutoFit/>
          </a:bodyPr>
          <a:lstStyle/>
          <a:p>
            <a:r>
              <a:rPr lang="en-GB" dirty="0"/>
              <a:t>Before sanding</a:t>
            </a:r>
          </a:p>
        </p:txBody>
      </p:sp>
      <p:sp>
        <p:nvSpPr>
          <p:cNvPr id="6" name="TextBox 5">
            <a:extLst>
              <a:ext uri="{FF2B5EF4-FFF2-40B4-BE49-F238E27FC236}">
                <a16:creationId xmlns:a16="http://schemas.microsoft.com/office/drawing/2014/main" id="{74B33A9C-7D7F-4184-A57E-7F695E508757}"/>
              </a:ext>
            </a:extLst>
          </p:cNvPr>
          <p:cNvSpPr txBox="1"/>
          <p:nvPr/>
        </p:nvSpPr>
        <p:spPr>
          <a:xfrm>
            <a:off x="7391400" y="708376"/>
            <a:ext cx="3200400" cy="369332"/>
          </a:xfrm>
          <a:prstGeom prst="rect">
            <a:avLst/>
          </a:prstGeom>
          <a:noFill/>
        </p:spPr>
        <p:txBody>
          <a:bodyPr wrap="square" rtlCol="0">
            <a:spAutoFit/>
          </a:bodyPr>
          <a:lstStyle/>
          <a:p>
            <a:r>
              <a:rPr lang="en-GB" dirty="0"/>
              <a:t>After sanding</a:t>
            </a:r>
          </a:p>
        </p:txBody>
      </p:sp>
      <p:sp>
        <p:nvSpPr>
          <p:cNvPr id="8" name="TextBox 7">
            <a:extLst>
              <a:ext uri="{FF2B5EF4-FFF2-40B4-BE49-F238E27FC236}">
                <a16:creationId xmlns:a16="http://schemas.microsoft.com/office/drawing/2014/main" id="{25046CF6-9F1D-4360-8B47-5D1BD5C36974}"/>
              </a:ext>
            </a:extLst>
          </p:cNvPr>
          <p:cNvSpPr txBox="1"/>
          <p:nvPr/>
        </p:nvSpPr>
        <p:spPr>
          <a:xfrm>
            <a:off x="1453056" y="5600700"/>
            <a:ext cx="9557844" cy="923330"/>
          </a:xfrm>
          <a:prstGeom prst="rect">
            <a:avLst/>
          </a:prstGeom>
          <a:noFill/>
        </p:spPr>
        <p:txBody>
          <a:bodyPr wrap="square" rtlCol="0">
            <a:spAutoFit/>
          </a:bodyPr>
          <a:lstStyle/>
          <a:p>
            <a:r>
              <a:rPr lang="en-GB" dirty="0"/>
              <a:t>During the sanding of the build coat I had a few minor cut throughs of the build coat. I realised after that I may could’ve put a extra coat of build primer to prevent cutting through as easy, so next time I now know that an extra coat could improve my quality of work .</a:t>
            </a:r>
          </a:p>
        </p:txBody>
      </p:sp>
    </p:spTree>
    <p:extLst>
      <p:ext uri="{BB962C8B-B14F-4D97-AF65-F5344CB8AC3E}">
        <p14:creationId xmlns:p14="http://schemas.microsoft.com/office/powerpoint/2010/main" val="3287250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food&#10;&#10;Description automatically generated">
            <a:extLst>
              <a:ext uri="{FF2B5EF4-FFF2-40B4-BE49-F238E27FC236}">
                <a16:creationId xmlns:a16="http://schemas.microsoft.com/office/drawing/2014/main" id="{9291C19B-A279-4249-B343-A399A95A6730}"/>
              </a:ext>
            </a:extLst>
          </p:cNvPr>
          <p:cNvPicPr>
            <a:picLocks noChangeAspect="1"/>
          </p:cNvPicPr>
          <p:nvPr/>
        </p:nvPicPr>
        <p:blipFill rotWithShape="1">
          <a:blip r:embed="rId3"/>
          <a:srcRect l="9735" r="7632"/>
          <a:stretch/>
        </p:blipFill>
        <p:spPr>
          <a:xfrm>
            <a:off x="4636008" y="10"/>
            <a:ext cx="7555992" cy="6857990"/>
          </a:xfrm>
          <a:prstGeom prst="rect">
            <a:avLst/>
          </a:prstGeom>
        </p:spPr>
      </p:pic>
      <p:sp useBgFill="1">
        <p:nvSpPr>
          <p:cNvPr id="12" name="Rectangle 9">
            <a:extLst>
              <a:ext uri="{FF2B5EF4-FFF2-40B4-BE49-F238E27FC236}">
                <a16:creationId xmlns:a16="http://schemas.microsoft.com/office/drawing/2014/main" id="{8D77D416-66F5-413A-9B46-6289471B36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92DEBF-B8A6-4F66-AC01-FCD9A3F97014}"/>
              </a:ext>
            </a:extLst>
          </p:cNvPr>
          <p:cNvSpPr>
            <a:spLocks noGrp="1"/>
          </p:cNvSpPr>
          <p:nvPr>
            <p:ph type="title"/>
          </p:nvPr>
        </p:nvSpPr>
        <p:spPr>
          <a:xfrm>
            <a:off x="838201" y="365125"/>
            <a:ext cx="3478160" cy="1325563"/>
          </a:xfrm>
        </p:spPr>
        <p:txBody>
          <a:bodyPr>
            <a:normAutofit/>
          </a:bodyPr>
          <a:lstStyle/>
          <a:p>
            <a:r>
              <a:rPr lang="en-GB" sz="4400"/>
              <a:t>Fibre glass repair </a:t>
            </a:r>
          </a:p>
        </p:txBody>
      </p:sp>
      <p:sp>
        <p:nvSpPr>
          <p:cNvPr id="3" name="Content Placeholder 2">
            <a:extLst>
              <a:ext uri="{FF2B5EF4-FFF2-40B4-BE49-F238E27FC236}">
                <a16:creationId xmlns:a16="http://schemas.microsoft.com/office/drawing/2014/main" id="{328FB4F0-4D48-402B-A0D0-C00BF8977F3F}"/>
              </a:ext>
            </a:extLst>
          </p:cNvPr>
          <p:cNvSpPr>
            <a:spLocks noGrp="1"/>
          </p:cNvSpPr>
          <p:nvPr>
            <p:ph idx="1"/>
          </p:nvPr>
        </p:nvSpPr>
        <p:spPr>
          <a:xfrm>
            <a:off x="838202" y="1825625"/>
            <a:ext cx="3478160" cy="4351338"/>
          </a:xfrm>
        </p:spPr>
        <p:txBody>
          <a:bodyPr>
            <a:normAutofit/>
          </a:bodyPr>
          <a:lstStyle/>
          <a:p>
            <a:r>
              <a:rPr lang="en-GB" dirty="0"/>
              <a:t>A fibre glass repair needed to be done as the seating area of the dinghy was cracked right through the fibreglass leaving multiple small holes in the laminate which needed attention.</a:t>
            </a:r>
          </a:p>
          <a:p>
            <a:endParaRPr lang="en-GB" dirty="0"/>
          </a:p>
        </p:txBody>
      </p:sp>
    </p:spTree>
    <p:extLst>
      <p:ext uri="{BB962C8B-B14F-4D97-AF65-F5344CB8AC3E}">
        <p14:creationId xmlns:p14="http://schemas.microsoft.com/office/powerpoint/2010/main" val="1353976974"/>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F23494-F630-4E01-81EA-AA2F2975971E}">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3.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Depth design</Template>
  <TotalTime>1407</TotalTime>
  <Words>873</Words>
  <Application>Microsoft Office PowerPoint</Application>
  <PresentationFormat>Widescreen</PresentationFormat>
  <Paragraphs>33</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Corbel</vt:lpstr>
      <vt:lpstr>Depth</vt:lpstr>
      <vt:lpstr>Dinghy restoration </vt:lpstr>
      <vt:lpstr>Introduction</vt:lpstr>
      <vt:lpstr>First Insights</vt:lpstr>
      <vt:lpstr>PowerPoint Presentation</vt:lpstr>
      <vt:lpstr> Stepping stones</vt:lpstr>
      <vt:lpstr>PowerPoint Presentation</vt:lpstr>
      <vt:lpstr>Next steps</vt:lpstr>
      <vt:lpstr>PowerPoint Presentation</vt:lpstr>
      <vt:lpstr>Fibre glass repair </vt:lpstr>
      <vt:lpstr>Interior work and Final coats of paint using the roll and tip technique</vt:lpstr>
      <vt:lpstr>PowerPoint Presentation</vt:lpstr>
      <vt:lpstr>Woodwork and antifoul </vt:lpstr>
      <vt:lpstr>PowerPoint Presentation</vt:lpstr>
      <vt:lpstr>Final interior detailing (flow coat)</vt:lpstr>
      <vt:lpstr>Re-assembly of all fittings and final snags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Dinghy restoration </dc:title>
  <dc:creator>Thomas Lewis</dc:creator>
  <cp:lastModifiedBy>Andy Levene</cp:lastModifiedBy>
  <cp:revision>3</cp:revision>
  <dcterms:created xsi:type="dcterms:W3CDTF">2022-05-26T17:29:27Z</dcterms:created>
  <dcterms:modified xsi:type="dcterms:W3CDTF">2022-06-14T11:33:55Z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